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12"/>
  </p:notesMasterIdLst>
  <p:sldIdLst>
    <p:sldId id="324" r:id="rId4"/>
    <p:sldId id="323" r:id="rId5"/>
    <p:sldId id="338" r:id="rId6"/>
    <p:sldId id="340" r:id="rId7"/>
    <p:sldId id="345" r:id="rId8"/>
    <p:sldId id="348" r:id="rId9"/>
    <p:sldId id="342" r:id="rId10"/>
    <p:sldId id="343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55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D93E6580-B4DC-435F-9F26-4E4D6B6DCF6D}" type="datetimeFigureOut">
              <a:rPr lang="ko-KR" altLang="en-US" smtClean="0"/>
              <a:pPr/>
              <a:t>2024-12-19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B0B71B7A-6821-4C84-8C4F-E09130707DF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47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5BD8F-F0CC-AAFA-CB3F-C711680C4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C7A35F-79C3-EBF0-6E4F-447B89266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A6EE71-7323-F8FE-F1AA-687B1F2E9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1CC23-96CD-97D0-0E6C-F4531DB32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1B7A-6821-4C84-8C4F-E09130707DF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894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1B7A-6821-4C84-8C4F-E09130707DF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915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8FFE1-5419-5115-00A9-A1D8FB190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4A140F-ECE8-AE37-9721-500FC4FEE1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69FDE6-A3E4-8DAD-0F9C-6F54A2541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CB5CBA-F2BC-A832-B865-ADAA2F1521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1B7A-6821-4C84-8C4F-E09130707DF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33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0B141-6858-D1A1-537D-B9AAE4238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B21738-8B2F-16A2-C554-778F9FF4B5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51C57F-781B-4D11-768B-DA44B528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A8DA08-A2CB-3554-952F-EF5E8870D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1B7A-6821-4C84-8C4F-E09130707DF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795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C747-CE37-4F70-8EBC-1B56ECE812AB}" type="datetime1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630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73BA-FEF6-4B36-9F96-5DA14A1E2F68}" type="datetime1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2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9562-9C17-4372-85D1-FFC46DC99AAE}" type="datetime1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22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020" y="365760"/>
            <a:ext cx="9794387" cy="5315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744" y="1324598"/>
            <a:ext cx="10922983" cy="48555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E1CB-18FD-4F97-921C-1D4835568437}" type="datetime1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4F3E9-3891-D757-C50F-F91992E0A2DC}"/>
              </a:ext>
            </a:extLst>
          </p:cNvPr>
          <p:cNvSpPr/>
          <p:nvPr userDrawn="1"/>
        </p:nvSpPr>
        <p:spPr>
          <a:xfrm>
            <a:off x="437744" y="965763"/>
            <a:ext cx="8364612" cy="45719"/>
          </a:xfrm>
          <a:prstGeom prst="rect">
            <a:avLst/>
          </a:prstGeom>
          <a:gradFill>
            <a:gsLst>
              <a:gs pos="0">
                <a:schemeClr val="bg1"/>
              </a:gs>
              <a:gs pos="0">
                <a:schemeClr val="bg2">
                  <a:shade val="67500"/>
                  <a:satMod val="115000"/>
                  <a:alpha val="98000"/>
                  <a:lumMod val="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75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13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09422-CFB7-42C6-8AA2-A1472A52F5DC}" type="datetime1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71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58CF-529A-4451-9939-F6168760CF0A}" type="datetime1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3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4399-EA23-4C5A-ACA5-A75593CB8DA8}" type="datetime1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2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098F0-9D89-4795-8303-9A71526FBF67}" type="datetime1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14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D8DD0-62C4-4358-B46D-D3CC6854E1DD}" type="datetime1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90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7A8F-E021-46AC-9B15-D0E4F8C4E959}" type="datetime1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81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CE00-3A7D-4F3B-B41D-494CC284CA4D}" type="datetime1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309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7E047A37-A9AE-4A9E-A814-F71FF98CEC55}" type="datetime1">
              <a:rPr lang="ko-KR" altLang="en-US" smtClean="0"/>
              <a:pPr/>
              <a:t>2024-12-19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704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현대하모니 M" panose="02020603020101020101" pitchFamily="18" charset="-127"/>
          <a:ea typeface="현대하모니 M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현대하모니 M" panose="02020603020101020101" pitchFamily="18" charset="-127"/>
          <a:ea typeface="현대하모니 M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현대하모니 M" panose="02020603020101020101" pitchFamily="18" charset="-127"/>
          <a:ea typeface="현대하모니 M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현대하모니 M" panose="02020603020101020101" pitchFamily="18" charset="-127"/>
          <a:ea typeface="현대하모니 M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현대하모니 M" panose="02020603020101020101" pitchFamily="18" charset="-127"/>
          <a:ea typeface="현대하모니 M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현대하모니 M" panose="02020603020101020101" pitchFamily="18" charset="-127"/>
          <a:ea typeface="현대하모니 M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ithub.com/DahamChoi/omok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o27TiIEAWI?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E1D4B-F01E-20AE-FBE4-9A694D730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DB0388-5E20-8592-6FF2-36FA2BB6ADC6}"/>
              </a:ext>
            </a:extLst>
          </p:cNvPr>
          <p:cNvSpPr/>
          <p:nvPr/>
        </p:nvSpPr>
        <p:spPr>
          <a:xfrm>
            <a:off x="6927" y="0"/>
            <a:ext cx="12192000" cy="532563"/>
          </a:xfrm>
          <a:prstGeom prst="rect">
            <a:avLst/>
          </a:prstGeom>
          <a:gradFill>
            <a:gsLst>
              <a:gs pos="20000">
                <a:schemeClr val="accent5">
                  <a:lumMod val="75000"/>
                </a:schemeClr>
              </a:gs>
              <a:gs pos="100000">
                <a:srgbClr val="609AD0"/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98000">
                <a:schemeClr val="accent5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BD42E9-4AE7-510A-0323-1321569B2FFA}"/>
              </a:ext>
            </a:extLst>
          </p:cNvPr>
          <p:cNvSpPr/>
          <p:nvPr/>
        </p:nvSpPr>
        <p:spPr>
          <a:xfrm>
            <a:off x="0" y="6325437"/>
            <a:ext cx="12192000" cy="532563"/>
          </a:xfrm>
          <a:prstGeom prst="rect">
            <a:avLst/>
          </a:prstGeom>
          <a:gradFill flip="none" rotWithShape="1">
            <a:gsLst>
              <a:gs pos="79000">
                <a:schemeClr val="accent5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97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ED9A3-8C20-99C1-B13C-30EE803489E3}"/>
              </a:ext>
            </a:extLst>
          </p:cNvPr>
          <p:cNvSpPr/>
          <p:nvPr/>
        </p:nvSpPr>
        <p:spPr>
          <a:xfrm>
            <a:off x="1660106" y="2847914"/>
            <a:ext cx="888564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75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85BFD2-59EF-8982-9E83-4CAAE4E81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37" y="5687262"/>
            <a:ext cx="2219325" cy="638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50E137-F0E6-61BB-DE74-62A67714C2A0}"/>
              </a:ext>
            </a:extLst>
          </p:cNvPr>
          <p:cNvSpPr txBox="1"/>
          <p:nvPr/>
        </p:nvSpPr>
        <p:spPr>
          <a:xfrm>
            <a:off x="87004" y="81615"/>
            <a:ext cx="3420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Roboto Light"/>
              </a:rPr>
              <a:t>IAIA Project 2024-2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260D4F-F48A-3757-8B64-1F5315B696D2}"/>
              </a:ext>
            </a:extLst>
          </p:cNvPr>
          <p:cNvSpPr txBox="1"/>
          <p:nvPr/>
        </p:nvSpPr>
        <p:spPr>
          <a:xfrm>
            <a:off x="825201" y="1746572"/>
            <a:ext cx="10541595" cy="112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3200" b="1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Gomoku</a:t>
            </a:r>
            <a:r>
              <a:rPr lang="en-US" altLang="ko-KR" sz="3200" b="1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 &amp; Checkers Game Automation </a:t>
            </a:r>
          </a:p>
          <a:p>
            <a:pPr marL="0" indent="0" algn="ctr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3200" b="1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Using UR5e Robot Arm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95083C-DAAE-81D6-3E9D-492680D5B3D8}"/>
              </a:ext>
            </a:extLst>
          </p:cNvPr>
          <p:cNvSpPr txBox="1"/>
          <p:nvPr/>
        </p:nvSpPr>
        <p:spPr>
          <a:xfrm>
            <a:off x="1066700" y="1375380"/>
            <a:ext cx="1918374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IAIA Project #2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9D7A01-1C28-3692-0D80-BDE8F9531646}"/>
              </a:ext>
            </a:extLst>
          </p:cNvPr>
          <p:cNvSpPr txBox="1"/>
          <p:nvPr/>
        </p:nvSpPr>
        <p:spPr>
          <a:xfrm>
            <a:off x="3047223" y="2936269"/>
            <a:ext cx="6097554" cy="2574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School of Mechanical &amp; Control Engineering</a:t>
            </a:r>
            <a:b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Course: Industrial AI and Automation</a:t>
            </a:r>
          </a:p>
          <a:p>
            <a:pPr marL="0" indent="0" algn="ctr">
              <a:lnSpc>
                <a:spcPct val="110000"/>
              </a:lnSpc>
              <a:buFont typeface="Wingdings 2" pitchFamily="18" charset="2"/>
              <a:buNone/>
            </a:pPr>
            <a:endParaRPr lang="en-US" altLang="ko-KR" sz="1800" dirty="0">
              <a:latin typeface="현대하모니 M" panose="02020603020101020101" pitchFamily="18" charset="-127"/>
              <a:ea typeface="현대하모니 M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Kwak, Jin(21900031) </a:t>
            </a:r>
          </a:p>
          <a:p>
            <a:pPr algn="ctr">
              <a:lnSpc>
                <a:spcPct val="110000"/>
              </a:lnSpc>
            </a:pP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An, </a:t>
            </a:r>
            <a:r>
              <a:rPr lang="en-US" altLang="ko-KR" sz="1800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Gyeonheal</a:t>
            </a: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(21900416)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Lim, </a:t>
            </a:r>
            <a:r>
              <a:rPr lang="en-US" altLang="ko-KR" sz="1800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Soonho</a:t>
            </a: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(21900610)</a:t>
            </a:r>
          </a:p>
          <a:p>
            <a:pPr marL="0" indent="0" algn="ctr">
              <a:lnSpc>
                <a:spcPct val="100000"/>
              </a:lnSpc>
              <a:buFont typeface="Wingdings 2" pitchFamily="18" charset="2"/>
              <a:buNone/>
            </a:pP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Han, </a:t>
            </a:r>
            <a:r>
              <a:rPr lang="en-US" altLang="ko-KR" sz="1800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Taegeon</a:t>
            </a: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(21900793)</a:t>
            </a:r>
          </a:p>
          <a:p>
            <a:pPr marL="0" indent="0" algn="ctr">
              <a:lnSpc>
                <a:spcPct val="200000"/>
              </a:lnSpc>
              <a:buFont typeface="Wingdings 2" pitchFamily="18" charset="2"/>
              <a:buNone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Advisor: Prof. Young-</a:t>
            </a:r>
            <a:r>
              <a:rPr lang="en-US" altLang="ko-KR" sz="1600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Keun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 Kim</a:t>
            </a:r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B39880-3A07-3280-8E58-43892200420C}"/>
              </a:ext>
            </a:extLst>
          </p:cNvPr>
          <p:cNvSpPr txBox="1"/>
          <p:nvPr/>
        </p:nvSpPr>
        <p:spPr>
          <a:xfrm>
            <a:off x="10624457" y="6407052"/>
            <a:ext cx="1567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Wingdings 2" pitchFamily="18" charset="2"/>
              <a:buNone/>
            </a:pP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2024.12.10</a:t>
            </a:r>
          </a:p>
        </p:txBody>
      </p:sp>
    </p:spTree>
    <p:extLst>
      <p:ext uri="{BB962C8B-B14F-4D97-AF65-F5344CB8AC3E}">
        <p14:creationId xmlns:p14="http://schemas.microsoft.com/office/powerpoint/2010/main" val="17915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8420D-9B16-4088-3AC1-BEFC3B8B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09D5E-69A9-4071-9C8E-4E6DFCE4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20" y="1121398"/>
            <a:ext cx="10922983" cy="553340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Introduction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4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Gomoku</a:t>
            </a:r>
            <a:r>
              <a:rPr lang="en-US" altLang="ko-KR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Game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Checker Game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400" dirty="0"/>
              <a:t>Demo Video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400" dirty="0"/>
              <a:t>Conclusion</a:t>
            </a:r>
            <a:endParaRPr lang="en-US" altLang="ko-KR" sz="24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5AAE2A-A6B4-A210-01EB-BA8B72A3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727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E9260-997A-4F04-EC11-737BCCA49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2F5B5-CFC1-7F84-1832-4F2C9052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70" y="356235"/>
            <a:ext cx="9794387" cy="531548"/>
          </a:xfrm>
        </p:spPr>
        <p:txBody>
          <a:bodyPr>
            <a:noAutofit/>
          </a:bodyPr>
          <a:lstStyle/>
          <a:p>
            <a:r>
              <a:rPr lang="en-US" altLang="ko-KR" sz="3500" dirty="0"/>
              <a:t>1. Introduction</a:t>
            </a:r>
            <a:endParaRPr lang="ko-KR" altLang="en-US" sz="35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A58C8B-E06C-ADF8-C35D-2F5EB0816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>
                <a:latin typeface="현대하모니 M" panose="02020603020101020101" pitchFamily="18" charset="-127"/>
              </a:rPr>
              <a:t>3</a:t>
            </a:fld>
            <a:endParaRPr lang="ko-KR" altLang="en-US" dirty="0">
              <a:latin typeface="현대하모니 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1E41F5-4437-49A7-0E69-B53F97248080}"/>
              </a:ext>
            </a:extLst>
          </p:cNvPr>
          <p:cNvSpPr txBox="1"/>
          <p:nvPr/>
        </p:nvSpPr>
        <p:spPr>
          <a:xfrm>
            <a:off x="452021" y="1136078"/>
            <a:ext cx="9775336" cy="4321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 Background of the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Motivation</a:t>
            </a: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: Physical operation of AlphaGo (in </a:t>
            </a:r>
            <a:r>
              <a:rPr lang="en-US" altLang="ko-KR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Gomoku</a:t>
            </a: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Goal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Robot Operation with real-time perception using camera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AI based decision making in game algorithm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 Expected Results</a:t>
            </a:r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Getting used to AI with friendly games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Time-killing tools for solitary people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2050" name="Picture 2" descr="알파고 '세계의 표준'을 노리다 &lt; 사회 &lt; 기사본문 - 시사저널">
            <a:extLst>
              <a:ext uri="{FF2B5EF4-FFF2-40B4-BE49-F238E27FC236}">
                <a16:creationId xmlns:a16="http://schemas.microsoft.com/office/drawing/2014/main" id="{26140D74-B40E-582E-D6E8-3E5CA55D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372" y="3087002"/>
            <a:ext cx="5301645" cy="32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620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E3F1A-8F03-16D8-B0E9-8208A85F2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34BD8-DE8B-7432-0B5C-063509537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70" y="356235"/>
            <a:ext cx="9794387" cy="531548"/>
          </a:xfrm>
        </p:spPr>
        <p:txBody>
          <a:bodyPr>
            <a:noAutofit/>
          </a:bodyPr>
          <a:lstStyle/>
          <a:p>
            <a:r>
              <a:rPr lang="en-US" altLang="ko-KR" sz="3500" dirty="0"/>
              <a:t>1. Introduction</a:t>
            </a:r>
            <a:endParaRPr lang="ko-KR" altLang="en-US" sz="35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521E1A-3A2E-6F7F-380E-84CB2A63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>
                <a:latin typeface="현대하모니 M" panose="02020603020101020101" pitchFamily="18" charset="-127"/>
              </a:rPr>
              <a:t>4</a:t>
            </a:fld>
            <a:endParaRPr lang="ko-KR" altLang="en-US" dirty="0">
              <a:latin typeface="현대하모니 M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044B126-4386-B7A0-80F4-5D2AE3BACAE3}"/>
              </a:ext>
            </a:extLst>
          </p:cNvPr>
          <p:cNvGrpSpPr/>
          <p:nvPr/>
        </p:nvGrpSpPr>
        <p:grpSpPr>
          <a:xfrm>
            <a:off x="2692440" y="3598137"/>
            <a:ext cx="4331096" cy="2836636"/>
            <a:chOff x="7320374" y="1790380"/>
            <a:chExt cx="4828946" cy="30059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DBA0C6-1017-4965-0C51-9CAFC42C1018}"/>
                </a:ext>
              </a:extLst>
            </p:cNvPr>
            <p:cNvSpPr txBox="1"/>
            <p:nvPr/>
          </p:nvSpPr>
          <p:spPr>
            <a:xfrm>
              <a:off x="7320374" y="4404937"/>
              <a:ext cx="4828946" cy="391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현대하모니 M" panose="02020603020101020101" pitchFamily="18" charset="-127"/>
                </a:rPr>
                <a:t>Simplified RQT graph</a:t>
              </a:r>
              <a:endParaRPr lang="ko-KR" altLang="en-US" dirty="0">
                <a:latin typeface="현대하모니 M" panose="02020603020101020101" pitchFamily="18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21FD7E7-F42E-9384-D768-3E1C1AB50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0374" y="1790380"/>
              <a:ext cx="4261653" cy="265661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CD39A49-0C4A-DD84-C82C-8631C174D541}"/>
              </a:ext>
            </a:extLst>
          </p:cNvPr>
          <p:cNvSpPr txBox="1"/>
          <p:nvPr/>
        </p:nvSpPr>
        <p:spPr>
          <a:xfrm>
            <a:off x="432970" y="992167"/>
            <a:ext cx="6683804" cy="2605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20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Development Environment and Hardware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OS: Linux Ubuntu 20.04 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ROS Noetic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HW: UR5e Robot, Camera ODROID USB-CAM 720P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Packages: OpenCV, TensorFlow</a:t>
            </a: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en-US" altLang="ko-KR" sz="20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RQT graph and Flowchart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9BF6CDE-5F45-80FA-E4BE-A80D67BE8FED}"/>
              </a:ext>
            </a:extLst>
          </p:cNvPr>
          <p:cNvGrpSpPr/>
          <p:nvPr/>
        </p:nvGrpSpPr>
        <p:grpSpPr>
          <a:xfrm>
            <a:off x="7226845" y="1102957"/>
            <a:ext cx="4545430" cy="5334405"/>
            <a:chOff x="7480384" y="1991626"/>
            <a:chExt cx="4331096" cy="4560076"/>
          </a:xfrm>
        </p:grpSpPr>
        <p:pic>
          <p:nvPicPr>
            <p:cNvPr id="11" name="그림 10" descr="텍스트, 도표, 평면도, 기술 도면이(가) 표시된 사진&#10;&#10;자동 생성된 설명">
              <a:extLst>
                <a:ext uri="{FF2B5EF4-FFF2-40B4-BE49-F238E27FC236}">
                  <a16:creationId xmlns:a16="http://schemas.microsoft.com/office/drawing/2014/main" id="{7F292D5D-5517-7D62-319A-C2377BF8E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227" y="1991626"/>
              <a:ext cx="4233656" cy="431429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33B040-3E45-586E-4301-15E42B6A3070}"/>
                </a:ext>
              </a:extLst>
            </p:cNvPr>
            <p:cNvSpPr txBox="1"/>
            <p:nvPr/>
          </p:nvSpPr>
          <p:spPr>
            <a:xfrm>
              <a:off x="7480384" y="6235981"/>
              <a:ext cx="4331096" cy="315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현대하모니 M" panose="02020603020101020101" pitchFamily="18" charset="-127"/>
                </a:rPr>
                <a:t>Flowchart of our Program</a:t>
              </a:r>
              <a:endParaRPr lang="ko-KR" altLang="en-US" dirty="0">
                <a:latin typeface="현대하모니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4530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ED931-4547-0B91-49E8-D29A3C083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DDA642-74F4-F496-8B83-08293CEA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500"/>
              <a:t>2. Gomoku Game</a:t>
            </a:r>
            <a:endParaRPr lang="ko-KR" altLang="en-US" sz="35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278D80-0FEE-8C75-301E-C6DEE97A6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>
                <a:latin typeface="현대하모니 M" panose="02020603020101020101" pitchFamily="18" charset="-127"/>
              </a:rPr>
              <a:t>5</a:t>
            </a:fld>
            <a:endParaRPr lang="ko-KR" altLang="en-US" dirty="0">
              <a:latin typeface="현대하모니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E5783-8373-35CD-3562-F828520FCEBC}"/>
              </a:ext>
            </a:extLst>
          </p:cNvPr>
          <p:cNvSpPr txBox="1"/>
          <p:nvPr/>
        </p:nvSpPr>
        <p:spPr>
          <a:xfrm>
            <a:off x="71531" y="1129941"/>
            <a:ext cx="7771443" cy="5583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     Instruction to </a:t>
            </a:r>
            <a:r>
              <a:rPr lang="en-US" altLang="ko-KR" sz="20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Gomuku</a:t>
            </a:r>
            <a:r>
              <a:rPr lang="en-US" altLang="ko-KR" sz="2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Game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b="1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Gomoku</a:t>
            </a:r>
            <a:r>
              <a:rPr lang="en-US" altLang="ko-KR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game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Place five stones in a row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How it works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User always plays first. Place a black stone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Camera detects the user’s stone and calculates the optimal move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Robot arm places a white stone</a:t>
            </a:r>
            <a:endParaRPr lang="en-US" altLang="ko-KR" sz="16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Features</a:t>
            </a:r>
            <a:endParaRPr lang="en-US" altLang="ko-KR" sz="16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D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on’t hesitate to place stone (It may detect wrong position)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현대하모니 M" panose="02020603020101020101" pitchFamily="18" charset="-127"/>
                <a:ea typeface="현대하모니 M" panose="02020603020101020101" pitchFamily="18" charset="-127"/>
              </a:rPr>
              <a:t>Place stones on the correct grid to avoid recognition errors</a:t>
            </a:r>
            <a:endParaRPr lang="en-US" altLang="ko-KR" sz="16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3" name="4c7e1c210eb94a">
            <a:hlinkClick r:id="" action="ppaction://media"/>
            <a:extLst>
              <a:ext uri="{FF2B5EF4-FFF2-40B4-BE49-F238E27FC236}">
                <a16:creationId xmlns:a16="http://schemas.microsoft.com/office/drawing/2014/main" id="{E4B14566-1F31-608E-E6CB-68FB8E8C41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69532" y="1129941"/>
            <a:ext cx="3639189" cy="53132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270739-3115-24B5-6FA6-9ED1E75F2CD3}"/>
              </a:ext>
            </a:extLst>
          </p:cNvPr>
          <p:cNvSpPr txBox="1"/>
          <p:nvPr/>
        </p:nvSpPr>
        <p:spPr>
          <a:xfrm>
            <a:off x="196850" y="652071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5"/>
              </a:rPr>
              <a:t>https://github.com/DahamChoi/omok</a:t>
            </a:r>
            <a:r>
              <a:rPr lang="ko-KR" alt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979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5F5B7-5236-A12E-2A39-0AD6329C3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2F5DE-349D-43CB-E97E-54ABF8B2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500" dirty="0"/>
              <a:t>3. Checker Game</a:t>
            </a:r>
            <a:endParaRPr lang="ko-KR" altLang="en-US" sz="3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9CB79-E179-201B-A36B-0CCDCDA45567}"/>
              </a:ext>
            </a:extLst>
          </p:cNvPr>
          <p:cNvSpPr txBox="1"/>
          <p:nvPr/>
        </p:nvSpPr>
        <p:spPr>
          <a:xfrm>
            <a:off x="71531" y="1129941"/>
            <a:ext cx="8710391" cy="5574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     Instruction to Checker Game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Checker game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Jumping the opponent’s stones and remove them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How it works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Select for mandatory jump rule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User always plays first. Place a black stone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Camera detects the user’s stone and calculates the optimal move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Robot arm places a white stone</a:t>
            </a:r>
            <a:endParaRPr lang="en-US" altLang="ko-KR" sz="16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Features</a:t>
            </a:r>
            <a:endParaRPr lang="en-US" altLang="ko-KR" sz="16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Remove the captured stone manually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현대하모니 M" panose="02020603020101020101" pitchFamily="18" charset="-127"/>
                <a:ea typeface="현대하모니 M" panose="02020603020101020101" pitchFamily="18" charset="-127"/>
              </a:rPr>
              <a:t>Place stones on the center of the compartment to avoid recognition errors</a:t>
            </a:r>
            <a:endParaRPr lang="en-US" altLang="ko-KR" sz="16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8" name="그림 7" descr="사각형, 실내 게임 및 스포츠, 보드게임, 스크린샷이(가) 표시된 사진&#10;&#10;자동 생성된 설명">
            <a:extLst>
              <a:ext uri="{FF2B5EF4-FFF2-40B4-BE49-F238E27FC236}">
                <a16:creationId xmlns:a16="http://schemas.microsoft.com/office/drawing/2014/main" id="{1C4F1B1F-41BC-F64B-328C-55D389C74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737" y="1177318"/>
            <a:ext cx="3702240" cy="476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D9AB0-A19D-15A8-D3DC-49A1B4DF0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FD84D-2F13-9FC7-26F2-DFF0ED76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500" dirty="0"/>
              <a:t>4. Demo Video</a:t>
            </a:r>
            <a:endParaRPr lang="ko-KR" altLang="en-US" sz="35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B4DA8A-0657-DD07-BC51-3E721A2E3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>
                <a:latin typeface="현대하모니 M" panose="02020603020101020101" pitchFamily="18" charset="-127"/>
              </a:rPr>
              <a:t>7</a:t>
            </a:fld>
            <a:endParaRPr lang="ko-KR" altLang="en-US" dirty="0">
              <a:latin typeface="현대하모니 M" panose="02020603020101020101" pitchFamily="18" charset="-127"/>
            </a:endParaRPr>
          </a:p>
        </p:txBody>
      </p:sp>
      <p:pic>
        <p:nvPicPr>
          <p:cNvPr id="5" name="온라인 미디어 4" title="IAIA_Project #2 : Gomoku &amp; Checker Game Robot (ROS)">
            <a:hlinkClick r:id="" action="ppaction://media"/>
            <a:extLst>
              <a:ext uri="{FF2B5EF4-FFF2-40B4-BE49-F238E27FC236}">
                <a16:creationId xmlns:a16="http://schemas.microsoft.com/office/drawing/2014/main" id="{4A537A97-1F69-4560-2786-9B7A9F396AE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24206" y="1141170"/>
            <a:ext cx="9230407" cy="521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5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48CC4-B20C-6EE0-BC11-5B8CADCFE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DA5C0-4FD0-C6DD-E872-700E81EA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500" dirty="0"/>
              <a:t>5. Conclusion</a:t>
            </a:r>
            <a:endParaRPr lang="ko-KR" altLang="en-US" sz="35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7A2EEE-941B-F86C-1878-CF8B246B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>
                <a:latin typeface="현대하모니 M" panose="02020603020101020101" pitchFamily="18" charset="-127"/>
              </a:rPr>
              <a:t>8</a:t>
            </a:fld>
            <a:endParaRPr lang="ko-KR" altLang="en-US" dirty="0">
              <a:latin typeface="현대하모니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28CFAE-C66F-3271-4EE7-44C4A73F96C5}"/>
              </a:ext>
            </a:extLst>
          </p:cNvPr>
          <p:cNvSpPr txBox="1"/>
          <p:nvPr/>
        </p:nvSpPr>
        <p:spPr>
          <a:xfrm>
            <a:off x="452020" y="1136077"/>
            <a:ext cx="10828078" cy="5336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2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Performance of Image Processing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Accuracy of </a:t>
            </a:r>
            <a:r>
              <a:rPr lang="en-US" altLang="ko-KR" sz="16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Gomoku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Game: 100% position detection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Accuracy of Checker Game : 100% position detection</a:t>
            </a:r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2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Performance of AI</a:t>
            </a:r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Gomoku</a:t>
            </a:r>
            <a:r>
              <a:rPr lang="en-US" altLang="ko-KR" sz="16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: 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16 Games, 5 wins, 11 losses for A.I. model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Checker: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8 Games, 0 win, 8 losses for A.I. model </a:t>
            </a:r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Research Conclusion</a:t>
            </a:r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The project achieved both </a:t>
            </a:r>
            <a:b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</a:b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Real-Time perception and AI-based decision.</a:t>
            </a:r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Further improvements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Exception Handlers for (After countdown situation, Detection fault case) </a:t>
            </a:r>
            <a:r>
              <a:rPr lang="en-US" altLang="ko-KR" sz="16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Gomoku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program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Robot abnormal movement prevention</a:t>
            </a:r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22E6BD9-04A5-497E-DC2F-840FB48F1D18}"/>
              </a:ext>
            </a:extLst>
          </p:cNvPr>
          <p:cNvGrpSpPr/>
          <p:nvPr/>
        </p:nvGrpSpPr>
        <p:grpSpPr>
          <a:xfrm>
            <a:off x="7488068" y="985586"/>
            <a:ext cx="4184340" cy="1923311"/>
            <a:chOff x="7082541" y="916170"/>
            <a:chExt cx="4379478" cy="2203805"/>
          </a:xfrm>
        </p:grpSpPr>
        <p:pic>
          <p:nvPicPr>
            <p:cNvPr id="19" name="그림 18" descr="텍스트, 스크린샷, 폰트, 디자인이(가) 표시된 사진&#10;&#10;자동 생성된 설명">
              <a:extLst>
                <a:ext uri="{FF2B5EF4-FFF2-40B4-BE49-F238E27FC236}">
                  <a16:creationId xmlns:a16="http://schemas.microsoft.com/office/drawing/2014/main" id="{80E2A664-033E-BC01-CCB8-5966A4046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541" y="916170"/>
              <a:ext cx="2373329" cy="220380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9E3581B-A9A8-90EE-ADEE-A5D42D928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2699"/>
            <a:stretch/>
          </p:blipFill>
          <p:spPr>
            <a:xfrm>
              <a:off x="9455870" y="916170"/>
              <a:ext cx="2006149" cy="220380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01EAF02-E7F7-1A12-08C6-0EDF6D34D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069" y="2997175"/>
            <a:ext cx="2267580" cy="19759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F74FAB-D143-2CC4-AB19-20F802CF7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5648" y="3006992"/>
            <a:ext cx="1916760" cy="196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7057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  <a:latin typeface="현대하모니 M" panose="02020603020101020101" pitchFamily="18" charset="-127"/>
            <a:ea typeface="현대하모니 M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0000"/>
          </a:solidFill>
          <a:tailEnd type="triangle" w="med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538BB8941200D4E902B4D828790891B" ma:contentTypeVersion="12" ma:contentTypeDescription="새 문서를 만듭니다." ma:contentTypeScope="" ma:versionID="fa71613df8adc5f8996c2ed20275be40">
  <xsd:schema xmlns:xsd="http://www.w3.org/2001/XMLSchema" xmlns:xs="http://www.w3.org/2001/XMLSchema" xmlns:p="http://schemas.microsoft.com/office/2006/metadata/properties" xmlns:ns2="c39ceb0c-52fd-4554-8d57-78f246d84e7d" xmlns:ns3="d04c35c8-cd0f-480f-8faf-ffdc07f61882" targetNamespace="http://schemas.microsoft.com/office/2006/metadata/properties" ma:root="true" ma:fieldsID="f446d0bea7f12681862951b0079964e0" ns2:_="" ns3:_="">
    <xsd:import namespace="c39ceb0c-52fd-4554-8d57-78f246d84e7d"/>
    <xsd:import namespace="d04c35c8-cd0f-480f-8faf-ffdc07f618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ceb0c-52fd-4554-8d57-78f246d84e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ac8a2166-609b-46cc-bb79-1f8badf8bf2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4c35c8-cd0f-480f-8faf-ffdc07f6188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2c46cad-c814-4e3a-bb0c-bf80d9070fb2}" ma:internalName="TaxCatchAll" ma:showField="CatchAllData" ma:web="d04c35c8-cd0f-480f-8faf-ffdc07f6188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6B7687-7397-4BD8-BD80-83A193C30A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F1D1F9-FA85-41E0-98C6-1A24A33EDF0D}">
  <ds:schemaRefs>
    <ds:schemaRef ds:uri="c39ceb0c-52fd-4554-8d57-78f246d84e7d"/>
    <ds:schemaRef ds:uri="d04c35c8-cd0f-480f-8faf-ffdc07f6188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1035</TotalTime>
  <Words>411</Words>
  <Application>Microsoft Office PowerPoint</Application>
  <PresentationFormat>와이드스크린</PresentationFormat>
  <Paragraphs>84</Paragraphs>
  <Slides>8</Slides>
  <Notes>4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현대하모니 M</vt:lpstr>
      <vt:lpstr>Arial</vt:lpstr>
      <vt:lpstr>Wingdings 2</vt:lpstr>
      <vt:lpstr>HDOfficeLightV0</vt:lpstr>
      <vt:lpstr>PowerPoint 프레젠테이션</vt:lpstr>
      <vt:lpstr>Contents</vt:lpstr>
      <vt:lpstr>1. Introduction</vt:lpstr>
      <vt:lpstr>1. Introduction</vt:lpstr>
      <vt:lpstr>2. Gomoku Game</vt:lpstr>
      <vt:lpstr>3. Checker Game</vt:lpstr>
      <vt:lpstr>4. Demo Video</vt:lpstr>
      <vt:lpstr>5.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이기윤</dc:creator>
  <cp:lastModifiedBy>곽진/21900031</cp:lastModifiedBy>
  <cp:revision>150</cp:revision>
  <dcterms:created xsi:type="dcterms:W3CDTF">2023-03-31T12:05:11Z</dcterms:created>
  <dcterms:modified xsi:type="dcterms:W3CDTF">2024-12-19T13:57:53Z</dcterms:modified>
</cp:coreProperties>
</file>